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9ca4ec6b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9ca4ec6b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9ca4ec6b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9ca4ec6b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9ca4ec6bc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9ca4ec6bc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9ca4ec6bc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ca4ec6bc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ca4ec6bc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ca4ec6bc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9ca4ec6b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9ca4ec6b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9ca4ec6bc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9ca4ec6bc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9ca4ec6bc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9ca4ec6bc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9ca4ec6bc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9ca4ec6bc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9ca4ec6b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ca4ec6b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9ca4ec6b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9ca4ec6b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9ca4ec6b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9ca4ec6b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9ca4ec6b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9ca4ec6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9ca4ec6b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9ca4ec6b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9ca4ec6b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9ca4ec6b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9ca4ec6b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9ca4ec6b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9ca4ec6b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9ca4ec6b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7.gif"/><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4"/>
          <p:cNvSpPr txBox="1"/>
          <p:nvPr>
            <p:ph type="ctrTitle"/>
          </p:nvPr>
        </p:nvSpPr>
        <p:spPr>
          <a:xfrm>
            <a:off x="3026825"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500"/>
              <a:t>Binary Trees </a:t>
            </a:r>
            <a:endParaRPr b="1" sz="4500"/>
          </a:p>
        </p:txBody>
      </p:sp>
      <p:sp>
        <p:nvSpPr>
          <p:cNvPr id="138" name="Google Shape;138;p14"/>
          <p:cNvSpPr txBox="1"/>
          <p:nvPr>
            <p:ph idx="1" type="subTitle"/>
          </p:nvPr>
        </p:nvSpPr>
        <p:spPr>
          <a:xfrm>
            <a:off x="161150" y="3157300"/>
            <a:ext cx="8863500" cy="12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700">
                <a:latin typeface="Times New Roman"/>
                <a:ea typeface="Times New Roman"/>
                <a:cs typeface="Times New Roman"/>
                <a:sym typeface="Times New Roman"/>
              </a:rPr>
              <a:t>By</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a:p>
            <a:pPr indent="0" lvl="0" marL="0" rtl="0" algn="ctr">
              <a:spcBef>
                <a:spcPts val="0"/>
              </a:spcBef>
              <a:spcAft>
                <a:spcPts val="0"/>
              </a:spcAft>
              <a:buNone/>
            </a:pPr>
            <a:r>
              <a:rPr b="1" lang="en-GB" sz="2700">
                <a:latin typeface="Times New Roman"/>
                <a:ea typeface="Times New Roman"/>
                <a:cs typeface="Times New Roman"/>
                <a:sym typeface="Times New Roman"/>
              </a:rPr>
              <a:t>Rachit Bundela   Priya Jain   Sachin Hegde</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a:p>
            <a:pPr indent="0" lvl="0" marL="0" rtl="0" algn="ctr">
              <a:spcBef>
                <a:spcPts val="0"/>
              </a:spcBef>
              <a:spcAft>
                <a:spcPts val="0"/>
              </a:spcAft>
              <a:buNone/>
            </a:pPr>
            <a:r>
              <a:t/>
            </a:r>
            <a:endParaRPr b="1" sz="2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b="0" l="0" r="0" t="0"/>
          <a:stretch/>
        </p:blipFill>
        <p:spPr>
          <a:xfrm>
            <a:off x="913200" y="814450"/>
            <a:ext cx="2925350" cy="2003750"/>
          </a:xfrm>
          <a:prstGeom prst="rect">
            <a:avLst/>
          </a:prstGeom>
          <a:noFill/>
          <a:ln>
            <a:noFill/>
          </a:ln>
        </p:spPr>
      </p:pic>
      <p:sp>
        <p:nvSpPr>
          <p:cNvPr id="191" name="Google Shape;191;p23"/>
          <p:cNvSpPr txBox="1"/>
          <p:nvPr/>
        </p:nvSpPr>
        <p:spPr>
          <a:xfrm>
            <a:off x="332175" y="32350"/>
            <a:ext cx="7127700" cy="7821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3200">
                <a:solidFill>
                  <a:schemeClr val="lt1"/>
                </a:solidFill>
                <a:latin typeface="Times New Roman"/>
                <a:ea typeface="Times New Roman"/>
                <a:cs typeface="Times New Roman"/>
                <a:sym typeface="Times New Roman"/>
              </a:rPr>
              <a:t>Inorder Traversal </a:t>
            </a:r>
            <a:endParaRPr b="1" sz="3200">
              <a:solidFill>
                <a:schemeClr val="lt1"/>
              </a:solidFill>
              <a:latin typeface="Times New Roman"/>
              <a:ea typeface="Times New Roman"/>
              <a:cs typeface="Times New Roman"/>
              <a:sym typeface="Times New Roman"/>
            </a:endParaRPr>
          </a:p>
        </p:txBody>
      </p:sp>
      <p:pic>
        <p:nvPicPr>
          <p:cNvPr id="192" name="Google Shape;192;p23"/>
          <p:cNvPicPr preferRelativeResize="0"/>
          <p:nvPr/>
        </p:nvPicPr>
        <p:blipFill>
          <a:blip r:embed="rId4">
            <a:alphaModFix/>
          </a:blip>
          <a:stretch>
            <a:fillRect/>
          </a:stretch>
        </p:blipFill>
        <p:spPr>
          <a:xfrm>
            <a:off x="4778963" y="717950"/>
            <a:ext cx="2925325" cy="2003750"/>
          </a:xfrm>
          <a:prstGeom prst="rect">
            <a:avLst/>
          </a:prstGeom>
          <a:noFill/>
          <a:ln>
            <a:noFill/>
          </a:ln>
        </p:spPr>
      </p:pic>
      <p:pic>
        <p:nvPicPr>
          <p:cNvPr id="193" name="Google Shape;193;p23"/>
          <p:cNvPicPr preferRelativeResize="0"/>
          <p:nvPr/>
        </p:nvPicPr>
        <p:blipFill>
          <a:blip r:embed="rId5">
            <a:alphaModFix/>
          </a:blip>
          <a:stretch>
            <a:fillRect/>
          </a:stretch>
        </p:blipFill>
        <p:spPr>
          <a:xfrm>
            <a:off x="4778950" y="2818200"/>
            <a:ext cx="2925351" cy="2225975"/>
          </a:xfrm>
          <a:prstGeom prst="rect">
            <a:avLst/>
          </a:prstGeom>
          <a:noFill/>
          <a:ln>
            <a:noFill/>
          </a:ln>
        </p:spPr>
      </p:pic>
      <p:pic>
        <p:nvPicPr>
          <p:cNvPr id="194" name="Google Shape;194;p23"/>
          <p:cNvPicPr preferRelativeResize="0"/>
          <p:nvPr/>
        </p:nvPicPr>
        <p:blipFill>
          <a:blip r:embed="rId6">
            <a:alphaModFix/>
          </a:blip>
          <a:stretch>
            <a:fillRect/>
          </a:stretch>
        </p:blipFill>
        <p:spPr>
          <a:xfrm>
            <a:off x="913200" y="2968225"/>
            <a:ext cx="3035699" cy="207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4"/>
          <p:cNvPicPr preferRelativeResize="0"/>
          <p:nvPr/>
        </p:nvPicPr>
        <p:blipFill>
          <a:blip r:embed="rId3">
            <a:alphaModFix/>
          </a:blip>
          <a:stretch>
            <a:fillRect/>
          </a:stretch>
        </p:blipFill>
        <p:spPr>
          <a:xfrm>
            <a:off x="356000" y="1502550"/>
            <a:ext cx="8134350" cy="3409950"/>
          </a:xfrm>
          <a:prstGeom prst="rect">
            <a:avLst/>
          </a:prstGeom>
          <a:noFill/>
          <a:ln>
            <a:noFill/>
          </a:ln>
        </p:spPr>
      </p:pic>
      <p:sp>
        <p:nvSpPr>
          <p:cNvPr id="200" name="Google Shape;200;p24"/>
          <p:cNvSpPr txBox="1"/>
          <p:nvPr/>
        </p:nvSpPr>
        <p:spPr>
          <a:xfrm>
            <a:off x="356000" y="417900"/>
            <a:ext cx="7616400" cy="6966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b="1" lang="en-GB" sz="3100">
                <a:solidFill>
                  <a:schemeClr val="lt1"/>
                </a:solidFill>
                <a:latin typeface="Times New Roman"/>
                <a:ea typeface="Times New Roman"/>
                <a:cs typeface="Times New Roman"/>
                <a:sym typeface="Times New Roman"/>
              </a:rPr>
              <a:t>   </a:t>
            </a:r>
            <a:r>
              <a:rPr b="1" lang="en-GB" sz="3100">
                <a:solidFill>
                  <a:schemeClr val="lt1"/>
                </a:solidFill>
                <a:latin typeface="Times New Roman"/>
                <a:ea typeface="Times New Roman"/>
                <a:cs typeface="Times New Roman"/>
                <a:sym typeface="Times New Roman"/>
              </a:rPr>
              <a:t>Inorder Traversal using Threads</a:t>
            </a:r>
            <a:endParaRPr b="1" sz="31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GB" sz="2500">
                <a:latin typeface="Times New Roman"/>
                <a:ea typeface="Times New Roman"/>
                <a:cs typeface="Times New Roman"/>
                <a:sym typeface="Times New Roman"/>
              </a:rPr>
              <a:t> Threaded Binary Tree | Insertion</a:t>
            </a:r>
            <a:endParaRPr b="1" sz="2500">
              <a:latin typeface="Times New Roman"/>
              <a:ea typeface="Times New Roman"/>
              <a:cs typeface="Times New Roman"/>
              <a:sym typeface="Times New Roman"/>
            </a:endParaRPr>
          </a:p>
        </p:txBody>
      </p:sp>
      <p:sp>
        <p:nvSpPr>
          <p:cNvPr id="206" name="Google Shape;206;p25"/>
          <p:cNvSpPr txBox="1"/>
          <p:nvPr>
            <p:ph idx="1" type="body"/>
          </p:nvPr>
        </p:nvSpPr>
        <p:spPr>
          <a:xfrm>
            <a:off x="496200" y="771200"/>
            <a:ext cx="8151600" cy="4050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p>
          <a:p>
            <a:pPr indent="-336550" lvl="0" marL="457200" rtl="0" algn="l">
              <a:spcBef>
                <a:spcPts val="1600"/>
              </a:spcBef>
              <a:spcAft>
                <a:spcPts val="0"/>
              </a:spcAft>
              <a:buSzPts val="1700"/>
              <a:buChar char="●"/>
            </a:pPr>
            <a:r>
              <a:rPr lang="en-GB" sz="1700"/>
              <a:t>Insertion in Binary threaded tree is similar to insertion in binary tree but we will have to adjust the threads after insertion of each element.</a:t>
            </a:r>
            <a:endParaRPr sz="1700"/>
          </a:p>
          <a:p>
            <a:pPr indent="-336550" lvl="0" marL="457200" rtl="0" algn="l">
              <a:spcBef>
                <a:spcPts val="0"/>
              </a:spcBef>
              <a:spcAft>
                <a:spcPts val="0"/>
              </a:spcAft>
              <a:buSzPts val="1700"/>
              <a:buChar char="●"/>
            </a:pPr>
            <a:r>
              <a:rPr lang="en-GB" sz="1700"/>
              <a:t>In the following explanation, we have considered Binary Search Tree (BST) for insertion as insertion is defined by some rules in BSTs.</a:t>
            </a:r>
            <a:endParaRPr sz="1700"/>
          </a:p>
          <a:p>
            <a:pPr indent="0" lvl="0" marL="457200" rtl="0" algn="l">
              <a:spcBef>
                <a:spcPts val="1600"/>
              </a:spcBef>
              <a:spcAft>
                <a:spcPts val="0"/>
              </a:spcAft>
              <a:buNone/>
            </a:pPr>
            <a:r>
              <a:rPr lang="en-GB" sz="1700"/>
              <a:t>Let tmp be the newly inserted node. There can be three cases during insertion:</a:t>
            </a:r>
            <a:endParaRPr sz="1700"/>
          </a:p>
          <a:p>
            <a:pPr indent="0" lvl="0" marL="457200" rtl="0" algn="l">
              <a:spcBef>
                <a:spcPts val="1600"/>
              </a:spcBef>
              <a:spcAft>
                <a:spcPts val="0"/>
              </a:spcAft>
              <a:buNone/>
            </a:pPr>
            <a:r>
              <a:rPr lang="en-GB" sz="1700"/>
              <a:t>Case 1: </a:t>
            </a:r>
            <a:r>
              <a:rPr b="1" lang="en-GB" sz="1700"/>
              <a:t>Insertion in empty tree:</a:t>
            </a:r>
            <a:r>
              <a:rPr lang="en-GB" sz="1700"/>
              <a:t>Both left and right pointers of tmp will be set to NULL and new node becomes the root.</a:t>
            </a:r>
            <a:endParaRPr sz="1700"/>
          </a:p>
          <a:p>
            <a:pPr indent="0" lvl="0" marL="457200" rtl="0" algn="l">
              <a:spcBef>
                <a:spcPts val="1600"/>
              </a:spcBef>
              <a:spcAft>
                <a:spcPts val="1600"/>
              </a:spcAft>
              <a:buNone/>
            </a:pPr>
            <a:r>
              <a:t/>
            </a:r>
            <a:endParaRPr sz="1700"/>
          </a:p>
        </p:txBody>
      </p:sp>
      <p:pic>
        <p:nvPicPr>
          <p:cNvPr id="207" name="Google Shape;207;p25"/>
          <p:cNvPicPr preferRelativeResize="0"/>
          <p:nvPr/>
        </p:nvPicPr>
        <p:blipFill>
          <a:blip r:embed="rId3">
            <a:alphaModFix/>
          </a:blip>
          <a:stretch>
            <a:fillRect/>
          </a:stretch>
        </p:blipFill>
        <p:spPr>
          <a:xfrm>
            <a:off x="5631028" y="3673475"/>
            <a:ext cx="2705375" cy="114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idx="1" type="body"/>
          </p:nvPr>
        </p:nvSpPr>
        <p:spPr>
          <a:xfrm>
            <a:off x="1297500" y="750100"/>
            <a:ext cx="7038900" cy="3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Case 2: When new node inserted as the left child: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Case 3: When new node is inserted as the right child</a:t>
            </a:r>
            <a:endParaRPr/>
          </a:p>
          <a:p>
            <a:pPr indent="0" lvl="0" marL="0" rtl="0" algn="l">
              <a:spcBef>
                <a:spcPts val="1600"/>
              </a:spcBef>
              <a:spcAft>
                <a:spcPts val="1600"/>
              </a:spcAft>
              <a:buNone/>
            </a:pPr>
            <a:r>
              <a:t/>
            </a:r>
            <a:endParaRPr/>
          </a:p>
        </p:txBody>
      </p:sp>
      <p:pic>
        <p:nvPicPr>
          <p:cNvPr id="213" name="Google Shape;213;p26"/>
          <p:cNvPicPr preferRelativeResize="0"/>
          <p:nvPr/>
        </p:nvPicPr>
        <p:blipFill>
          <a:blip r:embed="rId3">
            <a:alphaModFix/>
          </a:blip>
          <a:stretch>
            <a:fillRect/>
          </a:stretch>
        </p:blipFill>
        <p:spPr>
          <a:xfrm>
            <a:off x="150025" y="1515675"/>
            <a:ext cx="4093375" cy="2112150"/>
          </a:xfrm>
          <a:prstGeom prst="rect">
            <a:avLst/>
          </a:prstGeom>
          <a:noFill/>
          <a:ln>
            <a:noFill/>
          </a:ln>
        </p:spPr>
      </p:pic>
      <p:pic>
        <p:nvPicPr>
          <p:cNvPr id="214" name="Google Shape;214;p26"/>
          <p:cNvPicPr preferRelativeResize="0"/>
          <p:nvPr/>
        </p:nvPicPr>
        <p:blipFill>
          <a:blip r:embed="rId4">
            <a:alphaModFix/>
          </a:blip>
          <a:stretch>
            <a:fillRect/>
          </a:stretch>
        </p:blipFill>
        <p:spPr>
          <a:xfrm>
            <a:off x="4509462" y="1515669"/>
            <a:ext cx="4432132" cy="211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1052525" y="463150"/>
            <a:ext cx="4819651" cy="1915725"/>
          </a:xfrm>
          <a:prstGeom prst="rect">
            <a:avLst/>
          </a:prstGeom>
          <a:noFill/>
          <a:ln>
            <a:noFill/>
          </a:ln>
        </p:spPr>
      </p:pic>
      <p:pic>
        <p:nvPicPr>
          <p:cNvPr id="220" name="Google Shape;220;p27"/>
          <p:cNvPicPr preferRelativeResize="0"/>
          <p:nvPr/>
        </p:nvPicPr>
        <p:blipFill>
          <a:blip r:embed="rId4">
            <a:alphaModFix/>
          </a:blip>
          <a:stretch>
            <a:fillRect/>
          </a:stretch>
        </p:blipFill>
        <p:spPr>
          <a:xfrm>
            <a:off x="1052525" y="2788475"/>
            <a:ext cx="4819649" cy="191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Binary tree to Logical OR</a:t>
            </a:r>
            <a:endParaRPr b="1" sz="3500">
              <a:latin typeface="Times New Roman"/>
              <a:ea typeface="Times New Roman"/>
              <a:cs typeface="Times New Roman"/>
              <a:sym typeface="Times New Roman"/>
            </a:endParaRPr>
          </a:p>
        </p:txBody>
      </p:sp>
      <p:sp>
        <p:nvSpPr>
          <p:cNvPr id="226" name="Google Shape;226;p28"/>
          <p:cNvSpPr txBox="1"/>
          <p:nvPr>
            <p:ph idx="1" type="body"/>
          </p:nvPr>
        </p:nvSpPr>
        <p:spPr>
          <a:xfrm>
            <a:off x="1297500" y="1175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a Binary Tree, where each node has value either 0 or 1. We need to convert the given Binary tree to a tree that holds Logical OR property.</a:t>
            </a:r>
            <a:endParaRPr/>
          </a:p>
          <a:p>
            <a:pPr indent="0" lvl="0" marL="0" rtl="0" algn="l">
              <a:spcBef>
                <a:spcPts val="1600"/>
              </a:spcBef>
              <a:spcAft>
                <a:spcPts val="0"/>
              </a:spcAft>
              <a:buNone/>
            </a:pPr>
            <a:r>
              <a:rPr b="1" lang="en-GB"/>
              <a:t>Example:</a:t>
            </a:r>
            <a:endParaRPr b="1"/>
          </a:p>
          <a:p>
            <a:pPr indent="0" lvl="0" marL="0" rtl="0" algn="l">
              <a:spcBef>
                <a:spcPts val="1600"/>
              </a:spcBef>
              <a:spcAft>
                <a:spcPts val="0"/>
              </a:spcAft>
              <a:buNone/>
            </a:pPr>
            <a:r>
              <a:rPr b="1" lang="en-GB"/>
              <a:t>Input</a:t>
            </a:r>
            <a:r>
              <a:rPr lang="en-GB"/>
              <a:t>: </a:t>
            </a:r>
            <a:endParaRPr/>
          </a:p>
          <a:p>
            <a:pPr indent="0" lvl="0" marL="0" rtl="0" algn="l">
              <a:spcBef>
                <a:spcPts val="0"/>
              </a:spcBef>
              <a:spcAft>
                <a:spcPts val="0"/>
              </a:spcAft>
              <a:buNone/>
            </a:pPr>
            <a:r>
              <a:rPr lang="en-GB"/>
              <a:t>                 1</a:t>
            </a:r>
            <a:endParaRPr/>
          </a:p>
          <a:p>
            <a:pPr indent="0" lvl="0" marL="0" rtl="0" algn="l">
              <a:spcBef>
                <a:spcPts val="0"/>
              </a:spcBef>
              <a:spcAft>
                <a:spcPts val="0"/>
              </a:spcAft>
              <a:buNone/>
            </a:pPr>
            <a:r>
              <a:rPr lang="en-GB"/>
              <a:t>              /        \</a:t>
            </a:r>
            <a:endParaRPr/>
          </a:p>
          <a:p>
            <a:pPr indent="0" lvl="0" marL="0" rtl="0" algn="l">
              <a:spcBef>
                <a:spcPts val="0"/>
              </a:spcBef>
              <a:spcAft>
                <a:spcPts val="0"/>
              </a:spcAft>
              <a:buNone/>
            </a:pPr>
            <a:r>
              <a:rPr lang="en-GB"/>
              <a:t>           0            0</a:t>
            </a:r>
            <a:endParaRPr/>
          </a:p>
          <a:p>
            <a:pPr indent="0" lvl="0" marL="0" rtl="0" algn="l">
              <a:spcBef>
                <a:spcPts val="0"/>
              </a:spcBef>
              <a:spcAft>
                <a:spcPts val="0"/>
              </a:spcAft>
              <a:buNone/>
            </a:pPr>
            <a:r>
              <a:rPr lang="en-GB"/>
              <a:t>          /  \          /  \</a:t>
            </a:r>
            <a:endParaRPr/>
          </a:p>
          <a:p>
            <a:pPr indent="0" lvl="0" marL="0" rtl="0" algn="l">
              <a:spcBef>
                <a:spcPts val="0"/>
              </a:spcBef>
              <a:spcAft>
                <a:spcPts val="0"/>
              </a:spcAft>
              <a:buNone/>
            </a:pPr>
            <a:r>
              <a:rPr lang="en-GB"/>
              <a:t>        0    1      1    1</a:t>
            </a:r>
            <a:endParaRPr/>
          </a:p>
          <a:p>
            <a:pPr indent="0" lvl="0" marL="0" rtl="0" algn="l">
              <a:spcBef>
                <a:spcPts val="1600"/>
              </a:spcBef>
              <a:spcAft>
                <a:spcPts val="0"/>
              </a:spcAft>
              <a:buNone/>
            </a:pPr>
            <a:r>
              <a:rPr b="1" lang="en-GB"/>
              <a:t>Inorder traversal of Input:</a:t>
            </a:r>
            <a:endParaRPr b="1"/>
          </a:p>
          <a:p>
            <a:pPr indent="0" lvl="0" marL="0" rtl="0" algn="l">
              <a:spcBef>
                <a:spcPts val="1600"/>
              </a:spcBef>
              <a:spcAft>
                <a:spcPts val="0"/>
              </a:spcAft>
              <a:buNone/>
            </a:pPr>
            <a:r>
              <a:rPr lang="en-GB" sz="1600"/>
              <a:t>0 0 1 1 0 1 1</a:t>
            </a:r>
            <a:endParaRPr sz="1600"/>
          </a:p>
          <a:p>
            <a:pPr indent="0" lvl="0" marL="0" rtl="0" algn="l">
              <a:spcBef>
                <a:spcPts val="1600"/>
              </a:spcBef>
              <a:spcAft>
                <a:spcPts val="1600"/>
              </a:spcAft>
              <a:buNone/>
            </a:pPr>
            <a:r>
              <a:t/>
            </a:r>
            <a:endParaRPr/>
          </a:p>
        </p:txBody>
      </p:sp>
      <p:sp>
        <p:nvSpPr>
          <p:cNvPr id="227" name="Google Shape;227;p28"/>
          <p:cNvSpPr txBox="1"/>
          <p:nvPr/>
        </p:nvSpPr>
        <p:spPr>
          <a:xfrm>
            <a:off x="4781850" y="22942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Output</a:t>
            </a:r>
            <a:r>
              <a:rPr lang="en-GB" sz="1300">
                <a:solidFill>
                  <a:srgbClr val="FFFFFF"/>
                </a:solidFill>
                <a:latin typeface="Lato"/>
                <a:ea typeface="Lato"/>
                <a:cs typeface="Lato"/>
                <a:sym typeface="Lato"/>
              </a:rPr>
              <a:t>:</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1</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a:t>
            </a:r>
            <a:r>
              <a:rPr b="1" lang="en-GB" sz="1300">
                <a:solidFill>
                  <a:srgbClr val="FF0000"/>
                </a:solidFill>
                <a:latin typeface="Lato"/>
                <a:ea typeface="Lato"/>
                <a:cs typeface="Lato"/>
                <a:sym typeface="Lato"/>
              </a:rPr>
              <a:t>1</a:t>
            </a:r>
            <a:r>
              <a:rPr b="1" lang="en-GB" sz="1300">
                <a:solidFill>
                  <a:srgbClr val="FFFFFF"/>
                </a:solidFill>
                <a:latin typeface="Lato"/>
                <a:ea typeface="Lato"/>
                <a:cs typeface="Lato"/>
                <a:sym typeface="Lato"/>
              </a:rPr>
              <a:t> </a:t>
            </a:r>
            <a:r>
              <a:rPr lang="en-GB" sz="1300">
                <a:solidFill>
                  <a:srgbClr val="FFFFFF"/>
                </a:solidFill>
                <a:latin typeface="Lato"/>
                <a:ea typeface="Lato"/>
                <a:cs typeface="Lato"/>
                <a:sym typeface="Lato"/>
              </a:rPr>
              <a:t>           </a:t>
            </a:r>
            <a:r>
              <a:rPr b="1" lang="en-GB" sz="1300">
                <a:solidFill>
                  <a:srgbClr val="FF0000"/>
                </a:solidFill>
                <a:latin typeface="Lato"/>
                <a:ea typeface="Lato"/>
                <a:cs typeface="Lato"/>
                <a:sym typeface="Lato"/>
              </a:rPr>
              <a:t>1</a:t>
            </a:r>
            <a:endParaRPr b="1" sz="1300">
              <a:solidFill>
                <a:srgbClr val="FF0000"/>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  \          /  \</a:t>
            </a:r>
            <a:endParaRPr sz="1300">
              <a:solidFill>
                <a:srgbClr val="FFFFFF"/>
              </a:solidFill>
              <a:latin typeface="Lato"/>
              <a:ea typeface="Lato"/>
              <a:cs typeface="Lato"/>
              <a:sym typeface="Lato"/>
            </a:endParaRPr>
          </a:p>
          <a:p>
            <a:pPr indent="0" lvl="0" marL="0" rtl="0" algn="l">
              <a:spcBef>
                <a:spcPts val="0"/>
              </a:spcBef>
              <a:spcAft>
                <a:spcPts val="0"/>
              </a:spcAft>
              <a:buNone/>
            </a:pPr>
            <a:r>
              <a:rPr lang="en-GB" sz="1300">
                <a:solidFill>
                  <a:srgbClr val="FFFFFF"/>
                </a:solidFill>
                <a:latin typeface="Lato"/>
                <a:ea typeface="Lato"/>
                <a:cs typeface="Lato"/>
                <a:sym typeface="Lato"/>
              </a:rPr>
              <a:t>        0    1      1    1</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a:p>
            <a:pPr indent="0" lvl="0" marL="0" rtl="0" algn="l">
              <a:spcBef>
                <a:spcPts val="1000"/>
              </a:spcBef>
              <a:spcAft>
                <a:spcPts val="0"/>
              </a:spcAft>
              <a:buNone/>
            </a:pPr>
            <a:r>
              <a:rPr b="1" lang="en-GB" sz="1300">
                <a:solidFill>
                  <a:srgbClr val="FFFFFF"/>
                </a:solidFill>
                <a:latin typeface="Lato"/>
                <a:ea typeface="Lato"/>
                <a:cs typeface="Lato"/>
                <a:sym typeface="Lato"/>
              </a:rPr>
              <a:t>Inorder traversal of output:</a:t>
            </a:r>
            <a:endParaRPr b="1" sz="1300">
              <a:solidFill>
                <a:srgbClr val="FFFFFF"/>
              </a:solidFill>
              <a:latin typeface="Lato"/>
              <a:ea typeface="Lato"/>
              <a:cs typeface="Lato"/>
              <a:sym typeface="Lato"/>
            </a:endParaRPr>
          </a:p>
          <a:p>
            <a:pPr indent="0" lvl="0" marL="0" rtl="0" algn="l">
              <a:spcBef>
                <a:spcPts val="1000"/>
              </a:spcBef>
              <a:spcAft>
                <a:spcPts val="0"/>
              </a:spcAft>
              <a:buNone/>
            </a:pPr>
            <a:r>
              <a:rPr lang="en-GB" sz="1600">
                <a:solidFill>
                  <a:srgbClr val="FFFFFF"/>
                </a:solidFill>
                <a:latin typeface="Lato"/>
                <a:ea typeface="Lato"/>
                <a:cs typeface="Lato"/>
                <a:sym typeface="Lato"/>
              </a:rPr>
              <a:t>0 </a:t>
            </a:r>
            <a:r>
              <a:rPr b="1" lang="en-GB" sz="1600">
                <a:solidFill>
                  <a:srgbClr val="FF0000"/>
                </a:solidFill>
                <a:latin typeface="Lato"/>
                <a:ea typeface="Lato"/>
                <a:cs typeface="Lato"/>
                <a:sym typeface="Lato"/>
              </a:rPr>
              <a:t>1</a:t>
            </a:r>
            <a:r>
              <a:rPr lang="en-GB" sz="1600">
                <a:solidFill>
                  <a:srgbClr val="FFFFFF"/>
                </a:solidFill>
                <a:latin typeface="Lato"/>
                <a:ea typeface="Lato"/>
                <a:cs typeface="Lato"/>
                <a:sym typeface="Lato"/>
              </a:rPr>
              <a:t> 1 1 </a:t>
            </a:r>
            <a:r>
              <a:rPr b="1" lang="en-GB" sz="1600">
                <a:solidFill>
                  <a:srgbClr val="FF0000"/>
                </a:solidFill>
                <a:latin typeface="Lato"/>
                <a:ea typeface="Lato"/>
                <a:cs typeface="Lato"/>
                <a:sym typeface="Lato"/>
              </a:rPr>
              <a:t>1</a:t>
            </a:r>
            <a:r>
              <a:rPr lang="en-GB" sz="1600">
                <a:solidFill>
                  <a:srgbClr val="FFFFFF"/>
                </a:solidFill>
                <a:latin typeface="Lato"/>
                <a:ea typeface="Lato"/>
                <a:cs typeface="Lato"/>
                <a:sym typeface="Lato"/>
              </a:rPr>
              <a:t> 1 1 </a:t>
            </a:r>
            <a:endParaRPr sz="16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Approach</a:t>
            </a:r>
            <a:endParaRPr b="1" sz="3500">
              <a:latin typeface="Times New Roman"/>
              <a:ea typeface="Times New Roman"/>
              <a:cs typeface="Times New Roman"/>
              <a:sym typeface="Times New Roman"/>
            </a:endParaRPr>
          </a:p>
        </p:txBody>
      </p:sp>
      <p:sp>
        <p:nvSpPr>
          <p:cNvPr id="233" name="Google Shape;233;p29"/>
          <p:cNvSpPr txBox="1"/>
          <p:nvPr>
            <p:ph idx="1" type="body"/>
          </p:nvPr>
        </p:nvSpPr>
        <p:spPr>
          <a:xfrm>
            <a:off x="1297500" y="1307850"/>
            <a:ext cx="70389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first, we need </a:t>
            </a:r>
            <a:r>
              <a:rPr lang="en-GB"/>
              <a:t> to traverse in given binary tree in postorder fashion. Because, In postorder traversal both the children of the root has already been visited before the root itself.</a:t>
            </a:r>
            <a:endParaRPr/>
          </a:p>
          <a:p>
            <a:pPr indent="0" lvl="0" marL="0" rtl="0" algn="l">
              <a:spcBef>
                <a:spcPts val="1000"/>
              </a:spcBef>
              <a:spcAft>
                <a:spcPts val="0"/>
              </a:spcAft>
              <a:buNone/>
            </a:pPr>
            <a:r>
              <a:rPr lang="en-GB"/>
              <a:t>For each node check (recursively) if the node has one children then we don’t have any need to check else if the node has both the child then simply update the node data with the logic OR of its child 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4" name="Google Shape;234;p29"/>
          <p:cNvSpPr txBox="1"/>
          <p:nvPr/>
        </p:nvSpPr>
        <p:spPr>
          <a:xfrm>
            <a:off x="1346150" y="2632025"/>
            <a:ext cx="6610200" cy="23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900">
                <a:solidFill>
                  <a:schemeClr val="lt1"/>
                </a:solidFill>
                <a:latin typeface="Lato"/>
                <a:ea typeface="Lato"/>
                <a:cs typeface="Lato"/>
                <a:sym typeface="Lato"/>
              </a:rPr>
              <a:t>Algorithm:</a:t>
            </a:r>
            <a:r>
              <a:rPr b="1"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b="1" lang="en-GB" sz="1300">
                <a:solidFill>
                  <a:schemeClr val="lt1"/>
                </a:solidFill>
                <a:latin typeface="Lato"/>
                <a:ea typeface="Lato"/>
                <a:cs typeface="Lato"/>
                <a:sym typeface="Lato"/>
              </a:rPr>
              <a:t>bt_to_OR</a:t>
            </a:r>
            <a:r>
              <a:rPr lang="en-GB" sz="1300">
                <a:solidFill>
                  <a:schemeClr val="lt1"/>
                </a:solidFill>
                <a:latin typeface="Lato"/>
                <a:ea typeface="Lato"/>
                <a:cs typeface="Lato"/>
                <a:sym typeface="Lato"/>
              </a:rPr>
              <a:t>(current_node)</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300">
                <a:solidFill>
                  <a:schemeClr val="lt1"/>
                </a:solidFill>
                <a:latin typeface="Lato"/>
                <a:ea typeface="Lato"/>
                <a:cs typeface="Lato"/>
                <a:sym typeface="Lato"/>
              </a:rPr>
              <a:t>Step 1: Check If current_node is NULL, If it is NULL return. else continue to Step 2.</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GB" sz="1300">
                <a:solidFill>
                  <a:schemeClr val="lt1"/>
                </a:solidFill>
                <a:latin typeface="Lato"/>
                <a:ea typeface="Lato"/>
                <a:cs typeface="Lato"/>
                <a:sym typeface="Lato"/>
              </a:rPr>
              <a:t>Step 2: Call bt_tp_OR() with left node of the current_node as well as Right node of the current_node.</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rPr lang="en-GB" sz="1300">
                <a:solidFill>
                  <a:schemeClr val="lt1"/>
                </a:solidFill>
                <a:latin typeface="Lato"/>
                <a:ea typeface="Lato"/>
                <a:cs typeface="Lato"/>
                <a:sym typeface="Lato"/>
              </a:rPr>
              <a:t>Step 3: Check if the current_node is Leaf node. If not then,  modify the current node value by  doing Logical OR operation of it’s children(Left and right Child).</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latin typeface="Times New Roman"/>
                <a:ea typeface="Times New Roman"/>
                <a:cs typeface="Times New Roman"/>
                <a:sym typeface="Times New Roman"/>
              </a:rPr>
              <a:t>Implementation</a:t>
            </a:r>
            <a:endParaRPr b="1" sz="3500">
              <a:latin typeface="Times New Roman"/>
              <a:ea typeface="Times New Roman"/>
              <a:cs typeface="Times New Roman"/>
              <a:sym typeface="Times New Roman"/>
            </a:endParaRPr>
          </a:p>
        </p:txBody>
      </p:sp>
      <p:pic>
        <p:nvPicPr>
          <p:cNvPr id="240" name="Google Shape;240;p30"/>
          <p:cNvPicPr preferRelativeResize="0"/>
          <p:nvPr/>
        </p:nvPicPr>
        <p:blipFill>
          <a:blip r:embed="rId3">
            <a:alphaModFix/>
          </a:blip>
          <a:stretch>
            <a:fillRect/>
          </a:stretch>
        </p:blipFill>
        <p:spPr>
          <a:xfrm>
            <a:off x="1470225" y="1410025"/>
            <a:ext cx="6109650" cy="271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a:off x="152400" y="152400"/>
            <a:ext cx="8839202" cy="486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3500">
                <a:latin typeface="Times New Roman"/>
                <a:ea typeface="Times New Roman"/>
                <a:cs typeface="Times New Roman"/>
                <a:sym typeface="Times New Roman"/>
              </a:rPr>
              <a:t>Introduction</a:t>
            </a:r>
            <a:endParaRPr b="1" sz="3500">
              <a:latin typeface="Times New Roman"/>
              <a:ea typeface="Times New Roman"/>
              <a:cs typeface="Times New Roman"/>
              <a:sym typeface="Times New Roman"/>
            </a:endParaRPr>
          </a:p>
        </p:txBody>
      </p:sp>
      <p:sp>
        <p:nvSpPr>
          <p:cNvPr id="144" name="Google Shape;144;p15"/>
          <p:cNvSpPr txBox="1"/>
          <p:nvPr>
            <p:ph idx="1" type="body"/>
          </p:nvPr>
        </p:nvSpPr>
        <p:spPr>
          <a:xfrm>
            <a:off x="792950" y="1567550"/>
            <a:ext cx="7543500" cy="3401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GB" sz="1900">
                <a:latin typeface="Times New Roman"/>
                <a:ea typeface="Times New Roman"/>
                <a:cs typeface="Times New Roman"/>
                <a:sym typeface="Times New Roman"/>
              </a:rPr>
              <a:t>Trees:</a:t>
            </a:r>
            <a:r>
              <a:rPr lang="en-GB" sz="1900">
                <a:latin typeface="Times New Roman"/>
                <a:ea typeface="Times New Roman"/>
                <a:cs typeface="Times New Roman"/>
                <a:sym typeface="Times New Roman"/>
              </a:rPr>
              <a:t>Unlike Arrays, Linked Lists, Stack and queues, which are linear data structures, trees are hierarchical data structures.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Char char="●"/>
            </a:pPr>
            <a:r>
              <a:rPr b="1" lang="en-GB" sz="1900">
                <a:latin typeface="Times New Roman"/>
                <a:ea typeface="Times New Roman"/>
                <a:cs typeface="Times New Roman"/>
                <a:sym typeface="Times New Roman"/>
              </a:rPr>
              <a:t>Binary Tree:</a:t>
            </a:r>
            <a:r>
              <a:rPr lang="en-GB" sz="1900">
                <a:latin typeface="Times New Roman"/>
                <a:ea typeface="Times New Roman"/>
                <a:cs typeface="Times New Roman"/>
                <a:sym typeface="Times New Roman"/>
              </a:rPr>
              <a:t> A tree whose elements have at most 2 children is called a binary tree. Since each element in a binary tree can have only 2 children, we typically name them the left and right child.</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A Tree node contains following parts: </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Data</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Pointer to left child</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GB" sz="1900">
                <a:latin typeface="Times New Roman"/>
                <a:ea typeface="Times New Roman"/>
                <a:cs typeface="Times New Roman"/>
                <a:sym typeface="Times New Roman"/>
              </a:rPr>
              <a:t>Pointer to right child</a:t>
            </a:r>
            <a:endParaRPr sz="19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Important Terms</a:t>
            </a:r>
            <a:endParaRPr b="1" sz="3600">
              <a:latin typeface="Times New Roman"/>
              <a:ea typeface="Times New Roman"/>
              <a:cs typeface="Times New Roman"/>
              <a:sym typeface="Times New Roman"/>
            </a:endParaRPr>
          </a:p>
        </p:txBody>
      </p:sp>
      <p:sp>
        <p:nvSpPr>
          <p:cNvPr id="150" name="Google Shape;150;p16"/>
          <p:cNvSpPr txBox="1"/>
          <p:nvPr/>
        </p:nvSpPr>
        <p:spPr>
          <a:xfrm>
            <a:off x="0" y="1839850"/>
            <a:ext cx="9038100" cy="315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Path </a:t>
            </a:r>
            <a:r>
              <a:rPr lang="en-GB" sz="1800">
                <a:solidFill>
                  <a:srgbClr val="FFFFFF"/>
                </a:solidFill>
                <a:latin typeface="Lato"/>
                <a:ea typeface="Lato"/>
                <a:cs typeface="Lato"/>
                <a:sym typeface="Lato"/>
              </a:rPr>
              <a:t>: Path refers to the sequence of nodes along the edges of a tree.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Root </a:t>
            </a:r>
            <a:r>
              <a:rPr lang="en-GB" sz="1800">
                <a:solidFill>
                  <a:srgbClr val="FFFFFF"/>
                </a:solidFill>
                <a:latin typeface="Lato"/>
                <a:ea typeface="Lato"/>
                <a:cs typeface="Lato"/>
                <a:sym typeface="Lato"/>
              </a:rPr>
              <a:t>: The node at the top of the tree is called root. There is only one root per tree and one path from the root node to any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Parent </a:t>
            </a:r>
            <a:r>
              <a:rPr lang="en-GB" sz="1800">
                <a:solidFill>
                  <a:srgbClr val="FFFFFF"/>
                </a:solidFill>
                <a:latin typeface="Lato"/>
                <a:ea typeface="Lato"/>
                <a:cs typeface="Lato"/>
                <a:sym typeface="Lato"/>
              </a:rPr>
              <a:t>: Any node except the root node has one edge upward to a node called parent.</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Child </a:t>
            </a:r>
            <a:r>
              <a:rPr lang="en-GB" sz="1800">
                <a:solidFill>
                  <a:srgbClr val="FFFFFF"/>
                </a:solidFill>
                <a:latin typeface="Lato"/>
                <a:ea typeface="Lato"/>
                <a:cs typeface="Lato"/>
                <a:sym typeface="Lato"/>
              </a:rPr>
              <a:t>: The node below a given node connected by its edge downward is called its child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Leaf </a:t>
            </a:r>
            <a:r>
              <a:rPr lang="en-GB" sz="1800">
                <a:solidFill>
                  <a:srgbClr val="FFFFFF"/>
                </a:solidFill>
                <a:latin typeface="Lato"/>
                <a:ea typeface="Lato"/>
                <a:cs typeface="Lato"/>
                <a:sym typeface="Lato"/>
              </a:rPr>
              <a:t>: The node which does not have any child node is called the leaf node.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AutoNum type="arabicPeriod"/>
            </a:pPr>
            <a:r>
              <a:rPr b="1" lang="en-GB" sz="1800">
                <a:solidFill>
                  <a:srgbClr val="FFFFFF"/>
                </a:solidFill>
                <a:latin typeface="Lato"/>
                <a:ea typeface="Lato"/>
                <a:cs typeface="Lato"/>
                <a:sym typeface="Lato"/>
              </a:rPr>
              <a:t>Levels </a:t>
            </a:r>
            <a:r>
              <a:rPr lang="en-GB" sz="1800">
                <a:solidFill>
                  <a:srgbClr val="FFFFFF"/>
                </a:solidFill>
                <a:latin typeface="Lato"/>
                <a:ea typeface="Lato"/>
                <a:cs typeface="Lato"/>
                <a:sym typeface="Lato"/>
              </a:rPr>
              <a:t>: Level of a node represents the generation of a node. If the root node is at level 0, then its next child node is at level 1, its grandchild is at level 2, and so on.</a:t>
            </a:r>
            <a:endParaRPr sz="18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b="1" lang="en-GB" sz="3500">
                <a:latin typeface="Times New Roman"/>
                <a:ea typeface="Times New Roman"/>
                <a:cs typeface="Times New Roman"/>
                <a:sym typeface="Times New Roman"/>
              </a:rPr>
              <a:t>Types Of Binary Trees</a:t>
            </a:r>
            <a:endParaRPr b="1" sz="3500">
              <a:latin typeface="Times New Roman"/>
              <a:ea typeface="Times New Roman"/>
              <a:cs typeface="Times New Roman"/>
              <a:sym typeface="Times New Roman"/>
            </a:endParaRPr>
          </a:p>
        </p:txBody>
      </p:sp>
      <p:sp>
        <p:nvSpPr>
          <p:cNvPr id="156" name="Google Shape;156;p17"/>
          <p:cNvSpPr txBox="1"/>
          <p:nvPr>
            <p:ph idx="1" type="body"/>
          </p:nvPr>
        </p:nvSpPr>
        <p:spPr>
          <a:xfrm>
            <a:off x="188025" y="1227275"/>
            <a:ext cx="8809800" cy="384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700">
                <a:latin typeface="Times New Roman"/>
                <a:ea typeface="Times New Roman"/>
                <a:cs typeface="Times New Roman"/>
                <a:sym typeface="Times New Roman"/>
              </a:rPr>
              <a:t>The following are common types of Binary Trees.</a:t>
            </a:r>
            <a:endParaRPr sz="1700">
              <a:latin typeface="Times New Roman"/>
              <a:ea typeface="Times New Roman"/>
              <a:cs typeface="Times New Roman"/>
              <a:sym typeface="Times New Roman"/>
            </a:endParaRPr>
          </a:p>
          <a:p>
            <a:pPr indent="-336550" lvl="0" marL="457200" rtl="0" algn="l">
              <a:spcBef>
                <a:spcPts val="1600"/>
              </a:spcBef>
              <a:spcAft>
                <a:spcPts val="0"/>
              </a:spcAft>
              <a:buSzPts val="1700"/>
              <a:buFont typeface="Times New Roman"/>
              <a:buAutoNum type="arabicPeriod"/>
            </a:pPr>
            <a:r>
              <a:rPr lang="en-GB" sz="1700">
                <a:latin typeface="Times New Roman"/>
                <a:ea typeface="Times New Roman"/>
                <a:cs typeface="Times New Roman"/>
                <a:sym typeface="Times New Roman"/>
              </a:rPr>
              <a:t>Full Binary Tree A Binary Tree is a full binary tree if every node has 0 or 2 children.We can also say a full binary tree is a binary tree in which all nodes except leaf nodes have two children.</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Complete Binary Tree: A Binary Tree is a complete Binary Tree if all the levels are completely filled except possibly the last level and the last level has all keys as left as possible.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Perfect Binary Tree :A Binary tree is a Perfect Binary Tree in which all the internal nodes have two children and all leaf nodes are at the same level.</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Balanced Binary Tree:A binary tree is balanced if the height of the tree is O(Log n) where n is the number of nodes. For Example, the AVL tree maintains O(Log n) height by making sure that the difference between the heights of the left and right subtrees is almost 1.</a:t>
            </a:r>
            <a:endParaRPr sz="17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900"/>
              <a:t>Segment Tree</a:t>
            </a:r>
            <a:endParaRPr b="1" sz="3900"/>
          </a:p>
        </p:txBody>
      </p:sp>
      <p:sp>
        <p:nvSpPr>
          <p:cNvPr id="162" name="Google Shape;162;p18"/>
          <p:cNvSpPr txBox="1"/>
          <p:nvPr/>
        </p:nvSpPr>
        <p:spPr>
          <a:xfrm>
            <a:off x="376025" y="1307850"/>
            <a:ext cx="8554500" cy="3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Let us consider the following problem to understand Segment Trees.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We have an array arr[0 . . . n-1]. We should be able to</a:t>
            </a:r>
            <a:endParaRPr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Find the sum of elements from index l to r where 0 &lt;= l &lt;= r &lt;= n-1</a:t>
            </a:r>
            <a:endParaRPr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Change value of a specified element of the array to a new value x. We need to do arr[i] = x where 0 &lt;= i &lt;= n-1.</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A simple solution is to run a loop from l to r and calculate the sum of elements in the given range. To update a value, simply do arr[i] = x. The first operation takes O(n) time and the second operation takes O(1) time.</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lt1"/>
                </a:solidFill>
                <a:latin typeface="Times New Roman"/>
                <a:ea typeface="Times New Roman"/>
                <a:cs typeface="Times New Roman"/>
                <a:sym typeface="Times New Roman"/>
              </a:rPr>
              <a:t>What if the number of query and updates are equal? Can we perform both the operations in O(log n) time once given the array? We can use a Segment Tree to do both operations in O(Logn) time.</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19"/>
          <p:cNvPicPr preferRelativeResize="0"/>
          <p:nvPr/>
        </p:nvPicPr>
        <p:blipFill rotWithShape="1">
          <a:blip r:embed="rId3">
            <a:alphaModFix/>
          </a:blip>
          <a:srcRect b="9" l="0" r="0" t="9"/>
          <a:stretch/>
        </p:blipFill>
        <p:spPr>
          <a:xfrm>
            <a:off x="0" y="0"/>
            <a:ext cx="9143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1"/>
          <p:cNvPicPr preferRelativeResize="0"/>
          <p:nvPr/>
        </p:nvPicPr>
        <p:blipFill>
          <a:blip r:embed="rId3">
            <a:alphaModFix/>
          </a:blip>
          <a:stretch>
            <a:fillRect/>
          </a:stretch>
        </p:blipFill>
        <p:spPr>
          <a:xfrm>
            <a:off x="0" y="0"/>
            <a:ext cx="7515050" cy="3317675"/>
          </a:xfrm>
          <a:prstGeom prst="rect">
            <a:avLst/>
          </a:prstGeom>
          <a:noFill/>
          <a:ln>
            <a:noFill/>
          </a:ln>
        </p:spPr>
      </p:pic>
      <p:pic>
        <p:nvPicPr>
          <p:cNvPr id="178" name="Google Shape;178;p21"/>
          <p:cNvPicPr preferRelativeResize="0"/>
          <p:nvPr/>
        </p:nvPicPr>
        <p:blipFill>
          <a:blip r:embed="rId4">
            <a:alphaModFix/>
          </a:blip>
          <a:stretch>
            <a:fillRect/>
          </a:stretch>
        </p:blipFill>
        <p:spPr>
          <a:xfrm>
            <a:off x="5235900" y="2381775"/>
            <a:ext cx="3908100" cy="2761725"/>
          </a:xfrm>
          <a:prstGeom prst="rect">
            <a:avLst/>
          </a:prstGeom>
          <a:noFill/>
          <a:ln>
            <a:noFill/>
          </a:ln>
        </p:spPr>
      </p:pic>
      <p:pic>
        <p:nvPicPr>
          <p:cNvPr id="179" name="Google Shape;179;p21"/>
          <p:cNvPicPr preferRelativeResize="0"/>
          <p:nvPr/>
        </p:nvPicPr>
        <p:blipFill>
          <a:blip r:embed="rId5">
            <a:alphaModFix/>
          </a:blip>
          <a:stretch>
            <a:fillRect/>
          </a:stretch>
        </p:blipFill>
        <p:spPr>
          <a:xfrm>
            <a:off x="152400" y="3470075"/>
            <a:ext cx="4580950" cy="1504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b="1" lang="en-GB" sz="3500">
                <a:latin typeface="Times New Roman"/>
                <a:ea typeface="Times New Roman"/>
                <a:cs typeface="Times New Roman"/>
                <a:sym typeface="Times New Roman"/>
              </a:rPr>
              <a:t>Threaded Binary Tree</a:t>
            </a:r>
            <a:endParaRPr b="1" sz="3500">
              <a:latin typeface="Times New Roman"/>
              <a:ea typeface="Times New Roman"/>
              <a:cs typeface="Times New Roman"/>
              <a:sym typeface="Times New Roman"/>
            </a:endParaRPr>
          </a:p>
        </p:txBody>
      </p:sp>
      <p:sp>
        <p:nvSpPr>
          <p:cNvPr id="185" name="Google Shape;185;p22"/>
          <p:cNvSpPr txBox="1"/>
          <p:nvPr>
            <p:ph idx="1" type="body"/>
          </p:nvPr>
        </p:nvSpPr>
        <p:spPr>
          <a:xfrm>
            <a:off x="407200" y="1567550"/>
            <a:ext cx="8536800" cy="3414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Times New Roman"/>
              <a:buChar char="●"/>
            </a:pPr>
            <a:r>
              <a:rPr lang="en-GB" sz="1700">
                <a:latin typeface="Times New Roman"/>
                <a:ea typeface="Times New Roman"/>
                <a:cs typeface="Times New Roman"/>
                <a:sym typeface="Times New Roman"/>
              </a:rPr>
              <a:t>Inorder traversal of a Binary tree can either be done using recursion or with the use of a auxiliary stack.The idea of threaded binary trees is to make inorder traversal faster and do it without stack and without recursion. A binary tree is made threaded by making all right child pointers that would normally be NULL point to the inorder successor of the node.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GB" sz="1700">
                <a:latin typeface="Times New Roman"/>
                <a:ea typeface="Times New Roman"/>
                <a:cs typeface="Times New Roman"/>
                <a:sym typeface="Times New Roman"/>
              </a:rPr>
              <a:t>There are two types of threaded binary trees.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Single Threaded: Where a NULL right pointers is made to point to the inorder successor (if successor exists)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AutoNum type="arabicPeriod"/>
            </a:pPr>
            <a:r>
              <a:rPr lang="en-GB" sz="1700">
                <a:latin typeface="Times New Roman"/>
                <a:ea typeface="Times New Roman"/>
                <a:cs typeface="Times New Roman"/>
                <a:sym typeface="Times New Roman"/>
              </a:rPr>
              <a:t>Double Threaded: Where both left and right NULL pointers are made to point to inorder predecessor and inorder successor respectively. The predecessor threads are useful for reverse inorder traversal and postorder traversal.</a:t>
            </a:r>
            <a:endParaRPr sz="1700">
              <a:latin typeface="Times New Roman"/>
              <a:ea typeface="Times New Roman"/>
              <a:cs typeface="Times New Roman"/>
              <a:sym typeface="Times New Roman"/>
            </a:endParaRPr>
          </a:p>
          <a:p>
            <a:pPr indent="0" lvl="0" marL="0" rtl="0" algn="l">
              <a:spcBef>
                <a:spcPts val="1600"/>
              </a:spcBef>
              <a:spcAft>
                <a:spcPts val="1600"/>
              </a:spcAft>
              <a:buNone/>
            </a:pPr>
            <a:r>
              <a:t/>
            </a:r>
            <a:endParaRPr sz="16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